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66812-1D76-4894-8C97-626C78BCB612}" v="1" dt="2022-05-09T11:11:5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raam Sachpatzidis" userId="a0d500e256935fe5" providerId="LiveId" clId="{87366812-1D76-4894-8C97-626C78BCB612}"/>
    <pc:docChg chg="custSel addSld modSld">
      <pc:chgData name="Avraam Sachpatzidis" userId="a0d500e256935fe5" providerId="LiveId" clId="{87366812-1D76-4894-8C97-626C78BCB612}" dt="2022-05-09T11:12:20.564" v="13" actId="14100"/>
      <pc:docMkLst>
        <pc:docMk/>
      </pc:docMkLst>
      <pc:sldChg chg="addSp delSp modSp new mod">
        <pc:chgData name="Avraam Sachpatzidis" userId="a0d500e256935fe5" providerId="LiveId" clId="{87366812-1D76-4894-8C97-626C78BCB612}" dt="2022-05-09T11:12:20.564" v="13" actId="14100"/>
        <pc:sldMkLst>
          <pc:docMk/>
          <pc:sldMk cId="1834560745" sldId="262"/>
        </pc:sldMkLst>
        <pc:spChg chg="del">
          <ac:chgData name="Avraam Sachpatzidis" userId="a0d500e256935fe5" providerId="LiveId" clId="{87366812-1D76-4894-8C97-626C78BCB612}" dt="2022-05-09T11:11:11.945" v="3" actId="21"/>
          <ac:spMkLst>
            <pc:docMk/>
            <pc:sldMk cId="1834560745" sldId="262"/>
            <ac:spMk id="2" creationId="{CF639747-B3D3-6CA2-A548-F532E8FE4E12}"/>
          </ac:spMkLst>
        </pc:spChg>
        <pc:spChg chg="del mod">
          <ac:chgData name="Avraam Sachpatzidis" userId="a0d500e256935fe5" providerId="LiveId" clId="{87366812-1D76-4894-8C97-626C78BCB612}" dt="2022-05-09T11:11:14.285" v="4" actId="21"/>
          <ac:spMkLst>
            <pc:docMk/>
            <pc:sldMk cId="1834560745" sldId="262"/>
            <ac:spMk id="3" creationId="{579A0B56-C064-DF46-6F92-AD4579BD93C4}"/>
          </ac:spMkLst>
        </pc:spChg>
        <pc:spChg chg="add del mod">
          <ac:chgData name="Avraam Sachpatzidis" userId="a0d500e256935fe5" providerId="LiveId" clId="{87366812-1D76-4894-8C97-626C78BCB612}" dt="2022-05-09T11:11:16.782" v="5" actId="21"/>
          <ac:spMkLst>
            <pc:docMk/>
            <pc:sldMk cId="1834560745" sldId="262"/>
            <ac:spMk id="5" creationId="{004AE913-310B-EDC5-A7AC-9D981A448B89}"/>
          </ac:spMkLst>
        </pc:spChg>
        <pc:picChg chg="add mod">
          <ac:chgData name="Avraam Sachpatzidis" userId="a0d500e256935fe5" providerId="LiveId" clId="{87366812-1D76-4894-8C97-626C78BCB612}" dt="2022-05-09T11:12:20.564" v="13" actId="14100"/>
          <ac:picMkLst>
            <pc:docMk/>
            <pc:sldMk cId="1834560745" sldId="262"/>
            <ac:picMk id="7" creationId="{617E8A4E-E86F-D84B-3DDB-6266B1D37A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5/9/2022</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55151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26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28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02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6562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98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03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01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9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81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5/9/2022</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9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5/9/2022</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833562180"/>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ecotel.com/el/contact-us.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mailto:career@grecote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5953" y="1375495"/>
            <a:ext cx="1133856"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1146" y="1"/>
            <a:ext cx="566928"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Box 5">
            <a:extLst>
              <a:ext uri="{FF2B5EF4-FFF2-40B4-BE49-F238E27FC236}">
                <a16:creationId xmlns:a16="http://schemas.microsoft.com/office/drawing/2014/main" id="{65CA4AF7-BCE1-46CF-92CC-8BF4D0296E92}"/>
              </a:ext>
            </a:extLst>
          </p:cNvPr>
          <p:cNvSpPr txBox="1"/>
          <p:nvPr/>
        </p:nvSpPr>
        <p:spPr>
          <a:xfrm>
            <a:off x="8016858" y="1247140"/>
            <a:ext cx="3609982" cy="3450844"/>
          </a:xfrm>
          <a:prstGeom prst="rect">
            <a:avLst/>
          </a:prstGeom>
        </p:spPr>
        <p:txBody>
          <a:bodyPr vert="horz" lIns="91440" tIns="45720" rIns="91440" bIns="45720" rtlCol="0" anchor="t">
            <a:normAutofit/>
          </a:bodyPr>
          <a:lstStyle/>
          <a:p>
            <a:pPr>
              <a:spcBef>
                <a:spcPct val="0"/>
              </a:spcBef>
              <a:spcAft>
                <a:spcPts val="600"/>
              </a:spcAft>
            </a:pPr>
            <a:r>
              <a:rPr lang="en-US" sz="4800" b="1">
                <a:latin typeface="+mj-lt"/>
                <a:ea typeface="+mj-ea"/>
                <a:cs typeface="+mj-cs"/>
              </a:rPr>
              <a:t>ΘΕΣΕΙΣ ΠΡΑΚΤΙΚΗΣ ΑΣΚΗΣΗΣ</a:t>
            </a:r>
          </a:p>
        </p:txBody>
      </p:sp>
      <p:pic>
        <p:nvPicPr>
          <p:cNvPr id="5" name="Εικόνα 4">
            <a:extLst>
              <a:ext uri="{FF2B5EF4-FFF2-40B4-BE49-F238E27FC236}">
                <a16:creationId xmlns:a16="http://schemas.microsoft.com/office/drawing/2014/main" id="{14D898C0-348E-42CD-9F63-30347A661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9" y="3004900"/>
            <a:ext cx="4971087" cy="1329765"/>
          </a:xfrm>
          <a:prstGeom prst="rect">
            <a:avLst/>
          </a:prstGeom>
        </p:spPr>
      </p:pic>
    </p:spTree>
    <p:extLst>
      <p:ext uri="{BB962C8B-B14F-4D97-AF65-F5344CB8AC3E}">
        <p14:creationId xmlns:p14="http://schemas.microsoft.com/office/powerpoint/2010/main" val="61599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617E8A4E-E86F-D84B-3DDB-6266B1D37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6" y="111318"/>
            <a:ext cx="11828951" cy="6400799"/>
          </a:xfrm>
          <a:prstGeom prst="rect">
            <a:avLst/>
          </a:prstGeom>
        </p:spPr>
      </p:pic>
    </p:spTree>
    <p:extLst>
      <p:ext uri="{BB962C8B-B14F-4D97-AF65-F5344CB8AC3E}">
        <p14:creationId xmlns:p14="http://schemas.microsoft.com/office/powerpoint/2010/main" val="183456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C4C103FA-0541-499B-B504-5D45C2B20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642" y="0"/>
            <a:ext cx="5204460" cy="6858000"/>
          </a:xfrm>
          <a:prstGeom prst="rect">
            <a:avLst/>
          </a:prstGeom>
        </p:spPr>
      </p:pic>
    </p:spTree>
    <p:extLst>
      <p:ext uri="{BB962C8B-B14F-4D97-AF65-F5344CB8AC3E}">
        <p14:creationId xmlns:p14="http://schemas.microsoft.com/office/powerpoint/2010/main" val="266776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29431FB7-4E0D-4010-8B0A-5C9933742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470" y="0"/>
            <a:ext cx="5173060" cy="6858000"/>
          </a:xfrm>
          <a:prstGeom prst="rect">
            <a:avLst/>
          </a:prstGeom>
        </p:spPr>
      </p:pic>
    </p:spTree>
    <p:extLst>
      <p:ext uri="{BB962C8B-B14F-4D97-AF65-F5344CB8AC3E}">
        <p14:creationId xmlns:p14="http://schemas.microsoft.com/office/powerpoint/2010/main" val="381317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656C3665-EB2A-4D22-B9C1-EFB0CF00C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639" y="0"/>
            <a:ext cx="4692722" cy="6858000"/>
          </a:xfrm>
          <a:prstGeom prst="rect">
            <a:avLst/>
          </a:prstGeom>
        </p:spPr>
      </p:pic>
    </p:spTree>
    <p:extLst>
      <p:ext uri="{BB962C8B-B14F-4D97-AF65-F5344CB8AC3E}">
        <p14:creationId xmlns:p14="http://schemas.microsoft.com/office/powerpoint/2010/main" val="344821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3A7560B0-917E-448B-9095-DB1E7E80F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552" y="0"/>
            <a:ext cx="3882895" cy="6858000"/>
          </a:xfrm>
          <a:prstGeom prst="rect">
            <a:avLst/>
          </a:prstGeom>
        </p:spPr>
      </p:pic>
    </p:spTree>
    <p:extLst>
      <p:ext uri="{BB962C8B-B14F-4D97-AF65-F5344CB8AC3E}">
        <p14:creationId xmlns:p14="http://schemas.microsoft.com/office/powerpoint/2010/main" val="409345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85D94E1E-9867-401D-AE30-9C869CC0D7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148" y="641796"/>
            <a:ext cx="3110154" cy="791070"/>
          </a:xfrm>
        </p:spPr>
      </p:pic>
      <p:sp>
        <p:nvSpPr>
          <p:cNvPr id="4" name="Rectangle 2">
            <a:extLst>
              <a:ext uri="{FF2B5EF4-FFF2-40B4-BE49-F238E27FC236}">
                <a16:creationId xmlns:a16="http://schemas.microsoft.com/office/drawing/2014/main" id="{43852D33-8EE5-42CB-BB05-2F0A91C659CD}"/>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5" name="Rectangle 3">
            <a:extLst>
              <a:ext uri="{FF2B5EF4-FFF2-40B4-BE49-F238E27FC236}">
                <a16:creationId xmlns:a16="http://schemas.microsoft.com/office/drawing/2014/main" id="{B724E757-6A75-4091-9667-6FED95A0F538}"/>
              </a:ext>
            </a:extLst>
          </p:cNvPr>
          <p:cNvSpPr>
            <a:spLocks noChangeArrowheads="1"/>
          </p:cNvSpPr>
          <p:nvPr/>
        </p:nvSpPr>
        <p:spPr bwMode="auto">
          <a:xfrm>
            <a:off x="1516148" y="1641487"/>
            <a:ext cx="9558251" cy="521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ΠΡΑΚΤΙΚΗ ΑΣΚΗΣΗ ΣΤΟΝ ΞΕΝΟΔΟΧΕΙΑΚΟ ΟΜΙΛΟ </a:t>
            </a:r>
            <a:r>
              <a:rPr kumimoji="0" lang="en-US"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GRECOTEL HOTELS AND RESORTS</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GRECOTEL HOTELS AND RESORTS</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(www.grecotel.com) είναι ο μεγαλύτερος ξενοδοχειακός όμιλος στην Ελλάδα με 40 μονάδες σε όλη την επικράτεια.</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Εξελίσσοντας διαρκώς την τέχνη της πολυτελούς και εγκάρδιας φιλοξενίας στην Ελλάδα, τα ξενοδοχεία </a:t>
            </a:r>
            <a:r>
              <a:rPr kumimoji="0" lang="el-GR" altLang="el-GR" sz="105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Grecotel</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προσφέρουν διακοπές εκλεπτυσμένου στιλ, με φόντο την απαράμιλλη φυσική ομορφιά των προορισμών όπου βρίσκονται. </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Όμιλος έχει τιμηθεί με πλήθος Διεθνών Βραβείων από πελάτες και τουριστικούς οργανισμούς για την ποιότητα των υπηρεσιών του, την συνεισφορά του στην αναβάθμιση του ελληνικού τουριστικού προϊόντος και τις πρωτοβουλίες του για την διατήρηση της περιβαλλοντικής και πολιτιστικής κληρονομιάς της Ελλάδας.</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Με μια μεγάλη γκάμα προσφερόμενων ξενοδοχειακών προϊόντων υψηλών ποιοτικών προδιαγραφών: </a:t>
            </a:r>
            <a:r>
              <a:rPr kumimoji="0" lang="el-GR" altLang="el-GR" sz="105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Boutique</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Luxury</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105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LuxME</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in</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in </a:t>
            </a:r>
            <a:r>
              <a:rPr kumimoji="0" lang="el-GR" altLang="el-GR" sz="105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Family</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life style</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ο όμιλος δίνει την δυνατότητα στους σπουδαστές οι οποίοι πρόκειται να πραγματοποιήσουν την πρακτική τους άσκηση στα ξενοδοχεία </a:t>
            </a:r>
            <a:r>
              <a:rPr kumimoji="0" lang="en-US" altLang="el-GR" sz="105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Grecotel</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να καταρτιστούν σε ένα απόλυτα δομημένο και επαγγελματικό περιβάλλον, δίνοντας τους το έναυσμα για μια επιτυχημένη επαγγελματική σταδιοδρομία στις ξενοδοχειακές μονάδες του ομίλου και  άμεση επαγγελματική αποκατάσταση.</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Οι σπουδαστές έχουν την δυνατότητα να πραγματοποιήσουν την πρακτική τους σε όλα τα λειτουργικά τμήματα των ξενοδοχείων:</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Επισιτιστικά Τμήματα (</a:t>
            </a:r>
            <a:r>
              <a:rPr kumimoji="0" lang="en-US"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service</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εστιατορίων και </a:t>
            </a:r>
            <a:r>
              <a:rPr kumimoji="0" lang="en-US"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bars</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Τμήμα </a:t>
            </a:r>
            <a:r>
              <a:rPr kumimoji="0" lang="el-GR" altLang="el-GR" sz="1050" b="1" i="1"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Οροφοκομίας</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Υποδοχή, Δημόσιες</a:t>
            </a: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Σχέσεις, Κουζίνα (μαγειρικό-</a:t>
            </a:r>
            <a:r>
              <a:rPr kumimoji="0" lang="el-GR" altLang="el-GR" sz="1050" b="1" i="1"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ζαχαροπλαστικό</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a:t>
            </a:r>
            <a:r>
              <a:rPr kumimoji="0" lang="el-GR"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καθώς και στο τμήμα κρατήσεων και </a:t>
            </a:r>
            <a:r>
              <a:rPr kumimoji="0" lang="en-US" altLang="el-GR" sz="105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marketing</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Παρακάτω αναφέρονται οι ξενοδοχειακές μονάδες του ομίλου ανά περιοχή:</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Χαλκιδική</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MARGO BAY &amp; TURUOISE CLUB</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Κέρκυρα</a:t>
            </a:r>
            <a:r>
              <a:rPr kumimoji="0" lang="en-US"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CORFU IMPERIAL, GRECOTEL DAPHNILA BAY, GRECOTEL EVA PALACE, GRECOTEL COSTA BOTANICA</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Κω</a:t>
            </a:r>
            <a:r>
              <a:rPr kumimoji="0" lang="en-US"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KOS IMPERIAL, GRECOTEL ROYAL PARK</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Ρόδο</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LUX ME DAMA </a:t>
            </a:r>
            <a:r>
              <a:rPr kumimoji="0" lang="en-US" altLang="el-GR" sz="1050" b="1" i="1" u="none" strike="noStrike" cap="none" normalizeH="0" baseline="0" dirty="0" err="1">
                <a:ln>
                  <a:noFill/>
                </a:ln>
                <a:solidFill>
                  <a:srgbClr val="000000"/>
                </a:solidFill>
                <a:effectLst/>
                <a:latin typeface="inherit" charset="0"/>
                <a:ea typeface="Times New Roman" panose="02020603050405020304" pitchFamily="18" charset="0"/>
                <a:cs typeface="Calibri" panose="020F0502020204030204" pitchFamily="34" charset="0"/>
              </a:rPr>
              <a:t>DAMA</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Μύκονο</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MYKONOS BLU</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Κρήτη</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CRETA PALACE, GRECOTEL LUX ME WHITE PALACE, GRECOTEL MARINE PALACE AND AQUA PARK, GRECOTEL PLAZA BEACH FRONT, GRECOTEL LEONIKI RESIDENCE, GRECOTEL AMIRANDES, GRECOTEL MELI PALACE</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err="1">
                <a:ln>
                  <a:noFill/>
                </a:ln>
                <a:solidFill>
                  <a:srgbClr val="000000"/>
                </a:solidFill>
                <a:effectLst/>
                <a:latin typeface="inherit" charset="0"/>
                <a:ea typeface="Times New Roman" panose="02020603050405020304" pitchFamily="18" charset="0"/>
                <a:cs typeface="Calibri" panose="020F0502020204030204" pitchFamily="34" charset="0"/>
              </a:rPr>
              <a:t>Πελοπόνησο</a:t>
            </a:r>
            <a:r>
              <a:rPr kumimoji="0" lang="en-US"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 </a:t>
            </a: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Κυλλήνη</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RIVIERA  OLYMPIA, GRECOTEL OLYMPIA OASIS, GRECOTEL MANDOLA ROSA, GRECOTEL ILIA PALMS, </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l-GR" altLang="el-GR" sz="1050" b="0" i="1" u="none" strike="noStrike" cap="none" normalizeH="0" baseline="0" dirty="0" err="1">
                <a:ln>
                  <a:noFill/>
                </a:ln>
                <a:solidFill>
                  <a:srgbClr val="000000"/>
                </a:solidFill>
                <a:effectLst/>
                <a:latin typeface="inherit" charset="0"/>
                <a:ea typeface="Times New Roman" panose="02020603050405020304" pitchFamily="18" charset="0"/>
                <a:cs typeface="Calibri" panose="020F0502020204030204" pitchFamily="34" charset="0"/>
              </a:rPr>
              <a:t>Λακόπετρα</a:t>
            </a:r>
            <a:r>
              <a:rPr kumimoji="0" lang="en-US" altLang="el-GR" sz="1050" b="0"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GRECOTEL CASA MARON, </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l-GR" altLang="el-GR" sz="1050" b="0"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Καλαμάτα:</a:t>
            </a:r>
            <a:r>
              <a:rPr kumimoji="0" lang="el-GR"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FILOXENIA</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Αττική</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GRECOTEL CAPE SOUNIO, PALLAS ATHENA, VOULIAGMENI SUITES</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Λάρισα</a:t>
            </a:r>
            <a:r>
              <a:rPr kumimoji="0" lang="en-US"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LARISSA IMPERIAL</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sng"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Αλεξανδρούπολη</a:t>
            </a:r>
            <a:r>
              <a:rPr kumimoji="0" lang="en-US" altLang="el-GR" sz="1050" b="0" i="0"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 </a:t>
            </a:r>
            <a:r>
              <a:rPr kumimoji="0" lang="en-US" altLang="el-GR" sz="1050" b="1" i="1" u="none" strike="noStrike" cap="none" normalizeH="0" baseline="0" dirty="0">
                <a:ln>
                  <a:noFill/>
                </a:ln>
                <a:solidFill>
                  <a:srgbClr val="000000"/>
                </a:solidFill>
                <a:effectLst/>
                <a:latin typeface="inherit" charset="0"/>
                <a:ea typeface="Times New Roman" panose="02020603050405020304" pitchFamily="18" charset="0"/>
                <a:cs typeface="Calibri" panose="020F0502020204030204" pitchFamily="34" charset="0"/>
              </a:rPr>
              <a:t>ASTIR EGNATIA</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Οι ενδιαφερόμενοι μπορούν να υποβάλλουν το βιογραφικό τους σημείωμα στις παρακάτω ηλεκτρονικές διευθύνσεις:</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grecotel</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com</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el</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contact</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us</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html</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και  </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career</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kumimoji="0" lang="en-US" altLang="el-GR" sz="105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grecotel</a:t>
            </a: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com</a:t>
            </a:r>
            <a:r>
              <a:rPr kumimoji="0" lang="en-US"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5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Τηλέφωνο επικοινωνίας: 2831054014</a:t>
            </a:r>
            <a:endParaRPr kumimoji="0" lang="el-GR" altLang="el-GR" sz="105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4248467"/>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18</TotalTime>
  <Words>417</Words>
  <Application>Microsoft Office PowerPoint</Application>
  <PresentationFormat>Ευρεία οθόνη</PresentationFormat>
  <Paragraphs>24</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inherit</vt:lpstr>
      <vt:lpstr>Neue Haas Grotesk Text Pro</vt:lpstr>
      <vt:lpstr>InterweaveVTI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Avraam Sachpatzidis</dc:creator>
  <cp:lastModifiedBy>Avraam Sachpatzidis</cp:lastModifiedBy>
  <cp:revision>5</cp:revision>
  <dcterms:created xsi:type="dcterms:W3CDTF">2022-03-02T13:17:15Z</dcterms:created>
  <dcterms:modified xsi:type="dcterms:W3CDTF">2022-05-09T11:12:23Z</dcterms:modified>
</cp:coreProperties>
</file>